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023C9-4196-5BF6-BD3E-CD0114A0CF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C6E51E8-744D-CD23-311C-AD1AE6B31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E5795DB-0FD5-E621-3E84-4B5FA8440B00}"/>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5" name="Tijdelijke aanduiding voor voettekst 4">
            <a:extLst>
              <a:ext uri="{FF2B5EF4-FFF2-40B4-BE49-F238E27FC236}">
                <a16:creationId xmlns:a16="http://schemas.microsoft.com/office/drawing/2014/main" id="{D7E2D4E1-FC6C-7869-9D9D-2D71E4867E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FCDB43-C290-E1B7-9032-3A9C25AF0374}"/>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88436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DB63-5C7D-BB99-98CB-7AA61F733D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4B27E7-26C6-574C-53DB-95DAAC31D2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CD2C54-FD92-F84D-B3D1-6B79FDDCD314}"/>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5" name="Tijdelijke aanduiding voor voettekst 4">
            <a:extLst>
              <a:ext uri="{FF2B5EF4-FFF2-40B4-BE49-F238E27FC236}">
                <a16:creationId xmlns:a16="http://schemas.microsoft.com/office/drawing/2014/main" id="{733CD60A-EC55-9D6F-E00A-8C8532B1CA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B39FA4-CA42-D77C-636D-AD40955EEC18}"/>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13278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BA6121-E95B-D5EA-F42E-CCF568C97EB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A870E28-B1B7-FA5D-04B6-8A3EBC45DE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689EAD-0C44-1286-DF2A-59D7AD687E0A}"/>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5" name="Tijdelijke aanduiding voor voettekst 4">
            <a:extLst>
              <a:ext uri="{FF2B5EF4-FFF2-40B4-BE49-F238E27FC236}">
                <a16:creationId xmlns:a16="http://schemas.microsoft.com/office/drawing/2014/main" id="{A285ECF7-66FD-4D5C-D6C6-771989768E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94C6E8-4796-7805-23F6-2DBB39867E1C}"/>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65227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8EF81-85E0-2CAD-3BD1-ECEB95C633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7DA60A-607C-EBF0-EF01-E6D586DDCF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D8AAB3-CBE4-5A52-0007-0EE624307F6D}"/>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5" name="Tijdelijke aanduiding voor voettekst 4">
            <a:extLst>
              <a:ext uri="{FF2B5EF4-FFF2-40B4-BE49-F238E27FC236}">
                <a16:creationId xmlns:a16="http://schemas.microsoft.com/office/drawing/2014/main" id="{1B429663-0CF5-D837-D058-609CCCA1A4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BD00D8-F94A-DBF0-89E1-499905AF3370}"/>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7070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1A91B-FA77-2192-1A62-414F0076199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3AA6426-318B-41D5-3FDD-08B0FA9E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846A38C-D807-5903-F718-AB288A3287C7}"/>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5" name="Tijdelijke aanduiding voor voettekst 4">
            <a:extLst>
              <a:ext uri="{FF2B5EF4-FFF2-40B4-BE49-F238E27FC236}">
                <a16:creationId xmlns:a16="http://schemas.microsoft.com/office/drawing/2014/main" id="{42A5FEE2-DF22-A593-2E67-0CBF677D6D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F43823-B29E-F287-399A-D3FCFD3733D9}"/>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18545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38EF2-7B04-C89D-9AA2-FD99D53B10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9CB6BF-0225-31D0-6629-6C40824C9E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F496FB3-9E35-3DE0-4723-0B47D139DD8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21A898C-4963-1D6A-E131-DD5F70F4A30F}"/>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6" name="Tijdelijke aanduiding voor voettekst 5">
            <a:extLst>
              <a:ext uri="{FF2B5EF4-FFF2-40B4-BE49-F238E27FC236}">
                <a16:creationId xmlns:a16="http://schemas.microsoft.com/office/drawing/2014/main" id="{8A10BCF8-2608-39C9-11CB-B97E0FD82C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FD2879-EF83-CA5C-BB50-B962A5A65753}"/>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19248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D2AEB-8AC3-D206-1D5E-F2CAB9E3A20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05E489-6B0A-DF68-8E57-505D7A3AB9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C430C3-9C97-2CD4-B757-E0017E463C7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947419-6076-99A3-E3D6-AE4F185DD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399E36-CACE-F555-E36F-B14EF57D0D5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A36E23-C329-C828-AF1A-7940D61E54D0}"/>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8" name="Tijdelijke aanduiding voor voettekst 7">
            <a:extLst>
              <a:ext uri="{FF2B5EF4-FFF2-40B4-BE49-F238E27FC236}">
                <a16:creationId xmlns:a16="http://schemas.microsoft.com/office/drawing/2014/main" id="{EFD4F62D-2571-4647-D11D-393CD2E82D9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5D0CBCB-1968-BBAB-1A2F-42285AE866EB}"/>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47545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A563E-6413-AFB5-0157-1D79A8ACF3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785C871-47A1-7D03-DE72-3A476689CFA9}"/>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4" name="Tijdelijke aanduiding voor voettekst 3">
            <a:extLst>
              <a:ext uri="{FF2B5EF4-FFF2-40B4-BE49-F238E27FC236}">
                <a16:creationId xmlns:a16="http://schemas.microsoft.com/office/drawing/2014/main" id="{C4524B9D-3C43-7DCA-A084-79CE58AF0E7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759182C-A0A6-856C-7192-032AD7DA2032}"/>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2074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A8A01B-D96B-8F35-B858-F1BC6FBD64A1}"/>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3" name="Tijdelijke aanduiding voor voettekst 2">
            <a:extLst>
              <a:ext uri="{FF2B5EF4-FFF2-40B4-BE49-F238E27FC236}">
                <a16:creationId xmlns:a16="http://schemas.microsoft.com/office/drawing/2014/main" id="{EDCF4FAB-BB0D-BB61-FC8A-B6B91321FC6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8722F29-AEDA-298B-E7B1-17C3B68413B5}"/>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22263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C2438-B175-CD88-9E67-16E1C366EF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D218F8-9503-3B11-D78E-201EEC8B6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6EF2D64-87E3-173A-3542-6FAD1481E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07E7C0-17C6-7F7B-EDDC-C47DB5113A38}"/>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6" name="Tijdelijke aanduiding voor voettekst 5">
            <a:extLst>
              <a:ext uri="{FF2B5EF4-FFF2-40B4-BE49-F238E27FC236}">
                <a16:creationId xmlns:a16="http://schemas.microsoft.com/office/drawing/2014/main" id="{EF95C767-77EE-FC38-0D9B-A450D58460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ED3B47-4CC8-C4EB-9FD5-1FC04BEE5064}"/>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60871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F923E-1E73-F155-6DB5-7B0CD7F97B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9591548-C203-D4D6-804D-31C7E6138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38AD63-D867-6480-FC95-2C913EE50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67FEB3-6BB2-5B61-2344-2E1BA49A14DD}"/>
              </a:ext>
            </a:extLst>
          </p:cNvPr>
          <p:cNvSpPr>
            <a:spLocks noGrp="1"/>
          </p:cNvSpPr>
          <p:nvPr>
            <p:ph type="dt" sz="half" idx="10"/>
          </p:nvPr>
        </p:nvSpPr>
        <p:spPr/>
        <p:txBody>
          <a:bodyPr/>
          <a:lstStyle/>
          <a:p>
            <a:fld id="{E2522838-653B-AE40-93E7-5D39634AB08E}" type="datetimeFigureOut">
              <a:rPr lang="nl-NL" smtClean="0"/>
              <a:t>01-09-2025</a:t>
            </a:fld>
            <a:endParaRPr lang="nl-NL"/>
          </a:p>
        </p:txBody>
      </p:sp>
      <p:sp>
        <p:nvSpPr>
          <p:cNvPr id="6" name="Tijdelijke aanduiding voor voettekst 5">
            <a:extLst>
              <a:ext uri="{FF2B5EF4-FFF2-40B4-BE49-F238E27FC236}">
                <a16:creationId xmlns:a16="http://schemas.microsoft.com/office/drawing/2014/main" id="{82F21CFF-9776-0A72-2BEE-066D964BFB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25D9BF-3C77-328F-DF29-CB3D14459F5C}"/>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52832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1EE4AA-A0E0-3E06-1F36-E9D62FD8F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35449F-C612-F24D-0257-89F22160C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044EEC-9F2C-DE95-2901-275C2C63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22838-653B-AE40-93E7-5D39634AB08E}" type="datetimeFigureOut">
              <a:rPr lang="nl-NL" smtClean="0"/>
              <a:t>01-09-2025</a:t>
            </a:fld>
            <a:endParaRPr lang="nl-NL"/>
          </a:p>
        </p:txBody>
      </p:sp>
      <p:sp>
        <p:nvSpPr>
          <p:cNvPr id="5" name="Tijdelijke aanduiding voor voettekst 4">
            <a:extLst>
              <a:ext uri="{FF2B5EF4-FFF2-40B4-BE49-F238E27FC236}">
                <a16:creationId xmlns:a16="http://schemas.microsoft.com/office/drawing/2014/main" id="{F947B1B1-F59B-2E93-4A5E-D6114C0F7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7E5AAC-02A0-AA49-9AFE-9068EF208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6170F-CB5A-1841-AB70-A49AE0255680}" type="slidenum">
              <a:rPr lang="nl-NL" smtClean="0"/>
              <a:t>‹nr.›</a:t>
            </a:fld>
            <a:endParaRPr lang="nl-NL"/>
          </a:p>
        </p:txBody>
      </p:sp>
    </p:spTree>
    <p:extLst>
      <p:ext uri="{BB962C8B-B14F-4D97-AF65-F5344CB8AC3E}">
        <p14:creationId xmlns:p14="http://schemas.microsoft.com/office/powerpoint/2010/main" val="239605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shuis, landschap, gras, zonsopkomst&#10;&#10;Automatisch gegenereerde beschrijving">
            <a:extLst>
              <a:ext uri="{FF2B5EF4-FFF2-40B4-BE49-F238E27FC236}">
                <a16:creationId xmlns:a16="http://schemas.microsoft.com/office/drawing/2014/main" id="{5B94172F-38C9-5520-A067-7B6C8A436F58}"/>
              </a:ext>
            </a:extLst>
          </p:cNvPr>
          <p:cNvPicPr>
            <a:picLocks noChangeAspect="1"/>
          </p:cNvPicPr>
          <p:nvPr/>
        </p:nvPicPr>
        <p:blipFill>
          <a:blip r:embed="rId2"/>
          <a:stretch>
            <a:fillRect/>
          </a:stretch>
        </p:blipFill>
        <p:spPr>
          <a:xfrm>
            <a:off x="4856939" y="361924"/>
            <a:ext cx="7180979" cy="3152072"/>
          </a:xfrm>
          <a:prstGeom prst="rect">
            <a:avLst/>
          </a:prstGeom>
        </p:spPr>
      </p:pic>
      <p:sp>
        <p:nvSpPr>
          <p:cNvPr id="5" name="Tekstvak 4">
            <a:extLst>
              <a:ext uri="{FF2B5EF4-FFF2-40B4-BE49-F238E27FC236}">
                <a16:creationId xmlns:a16="http://schemas.microsoft.com/office/drawing/2014/main" id="{C7A6328A-7CED-8EA9-0575-C77A86354ECB}"/>
              </a:ext>
            </a:extLst>
          </p:cNvPr>
          <p:cNvSpPr txBox="1"/>
          <p:nvPr/>
        </p:nvSpPr>
        <p:spPr>
          <a:xfrm>
            <a:off x="96853" y="260372"/>
            <a:ext cx="4760086" cy="3631763"/>
          </a:xfrm>
          <a:prstGeom prst="rect">
            <a:avLst/>
          </a:prstGeom>
          <a:noFill/>
        </p:spPr>
        <p:txBody>
          <a:bodyPr wrap="none" rtlCol="0">
            <a:spAutoFit/>
          </a:bodyPr>
          <a:lstStyle/>
          <a:p>
            <a:r>
              <a:rPr lang="nl-NL" sz="3200" dirty="0"/>
              <a:t>Excursie </a:t>
            </a:r>
            <a:r>
              <a:rPr lang="nl-NL" sz="3200" dirty="0" err="1"/>
              <a:t>Leersumse</a:t>
            </a:r>
            <a:r>
              <a:rPr lang="nl-NL" sz="3200" dirty="0"/>
              <a:t> Veld</a:t>
            </a:r>
          </a:p>
          <a:p>
            <a:endParaRPr lang="nl-NL" sz="1600" dirty="0"/>
          </a:p>
          <a:p>
            <a:r>
              <a:rPr lang="nl-NL" sz="1600" dirty="0"/>
              <a:t>Een natuurwandeling door diverse biotopen: </a:t>
            </a:r>
          </a:p>
          <a:p>
            <a:r>
              <a:rPr lang="nl-NL" sz="1600" dirty="0"/>
              <a:t>droge heide, bossen, open vlaktes, vennen.</a:t>
            </a:r>
          </a:p>
          <a:p>
            <a:endParaRPr lang="nl-NL" sz="1600" dirty="0"/>
          </a:p>
          <a:p>
            <a:r>
              <a:rPr lang="nl-NL" sz="1600" dirty="0"/>
              <a:t>Zaterdag 20 september</a:t>
            </a:r>
          </a:p>
          <a:p>
            <a:r>
              <a:rPr lang="nl-NL" sz="1400" dirty="0"/>
              <a:t>08:00 uur: vertrek bij zwembad de Koet (Sportweg), </a:t>
            </a:r>
          </a:p>
          <a:p>
            <a:r>
              <a:rPr lang="nl-NL" sz="1400" dirty="0"/>
              <a:t>ca. 11:30 weer terug</a:t>
            </a:r>
          </a:p>
          <a:p>
            <a:endParaRPr lang="nl-NL" sz="2000" i="1" dirty="0"/>
          </a:p>
          <a:p>
            <a:r>
              <a:rPr lang="nl-NL" sz="1400" i="1" dirty="0"/>
              <a:t>Opgave:</a:t>
            </a:r>
          </a:p>
          <a:p>
            <a:r>
              <a:rPr lang="nl-NL" sz="1400" dirty="0">
                <a:effectLst/>
              </a:rPr>
              <a:t>Via de website van de Natuurgroep:</a:t>
            </a:r>
          </a:p>
          <a:p>
            <a:r>
              <a:rPr lang="nl-NL" sz="1400" dirty="0" err="1">
                <a:solidFill>
                  <a:srgbClr val="0260BF"/>
                </a:solidFill>
                <a:effectLst/>
              </a:rPr>
              <a:t>https</a:t>
            </a:r>
            <a:r>
              <a:rPr lang="nl-NL" sz="1400" dirty="0">
                <a:solidFill>
                  <a:srgbClr val="0260BF"/>
                </a:solidFill>
                <a:effectLst/>
              </a:rPr>
              <a:t>://</a:t>
            </a:r>
            <a:r>
              <a:rPr lang="nl-NL" sz="1400" dirty="0" err="1">
                <a:solidFill>
                  <a:srgbClr val="0260BF"/>
                </a:solidFill>
                <a:effectLst/>
              </a:rPr>
              <a:t>www.natuurgroepkockengen.nl</a:t>
            </a:r>
            <a:r>
              <a:rPr lang="nl-NL" sz="1400" dirty="0">
                <a:solidFill>
                  <a:srgbClr val="0260BF"/>
                </a:solidFill>
                <a:effectLst/>
              </a:rPr>
              <a:t>/activiteiten/excursies/ </a:t>
            </a:r>
            <a:endParaRPr lang="nl-NL" sz="1400" dirty="0"/>
          </a:p>
          <a:p>
            <a:endParaRPr lang="nl-NL" sz="2800" dirty="0"/>
          </a:p>
        </p:txBody>
      </p:sp>
      <p:pic>
        <p:nvPicPr>
          <p:cNvPr id="9" name="Afbeelding 8" descr="Afbeelding met buitenshuis, landschap, zonsopkomst, hemel&#10;&#10;Automatisch gegenereerde beschrijving">
            <a:extLst>
              <a:ext uri="{FF2B5EF4-FFF2-40B4-BE49-F238E27FC236}">
                <a16:creationId xmlns:a16="http://schemas.microsoft.com/office/drawing/2014/main" id="{30C8FBB8-426A-7E26-1EB1-D405079D43DC}"/>
              </a:ext>
            </a:extLst>
          </p:cNvPr>
          <p:cNvPicPr>
            <a:picLocks noChangeAspect="1"/>
          </p:cNvPicPr>
          <p:nvPr/>
        </p:nvPicPr>
        <p:blipFill>
          <a:blip r:embed="rId3"/>
          <a:stretch>
            <a:fillRect/>
          </a:stretch>
        </p:blipFill>
        <p:spPr>
          <a:xfrm>
            <a:off x="591266" y="3818420"/>
            <a:ext cx="3634017" cy="2419724"/>
          </a:xfrm>
          <a:prstGeom prst="rect">
            <a:avLst/>
          </a:prstGeom>
        </p:spPr>
      </p:pic>
      <p:sp>
        <p:nvSpPr>
          <p:cNvPr id="11" name="Tekstvak 10">
            <a:extLst>
              <a:ext uri="{FF2B5EF4-FFF2-40B4-BE49-F238E27FC236}">
                <a16:creationId xmlns:a16="http://schemas.microsoft.com/office/drawing/2014/main" id="{F9DB7BFA-306B-F642-4686-1528E835497B}"/>
              </a:ext>
            </a:extLst>
          </p:cNvPr>
          <p:cNvSpPr txBox="1"/>
          <p:nvPr/>
        </p:nvSpPr>
        <p:spPr>
          <a:xfrm>
            <a:off x="4931911" y="3818420"/>
            <a:ext cx="7044321" cy="2677656"/>
          </a:xfrm>
          <a:prstGeom prst="rect">
            <a:avLst/>
          </a:prstGeom>
          <a:noFill/>
        </p:spPr>
        <p:txBody>
          <a:bodyPr wrap="square">
            <a:spAutoFit/>
          </a:bodyPr>
          <a:lstStyle/>
          <a:p>
            <a:pPr algn="l"/>
            <a:r>
              <a:rPr lang="nl-NL" sz="1400" b="0" i="0" u="none" strike="noStrike" dirty="0">
                <a:solidFill>
                  <a:srgbClr val="222222"/>
                </a:solidFill>
                <a:effectLst/>
                <a:latin typeface="Lato" panose="020F0502020204030204" pitchFamily="34" charset="0"/>
              </a:rPr>
              <a:t>Het </a:t>
            </a:r>
            <a:r>
              <a:rPr lang="nl-NL" sz="1400" b="0" i="0" u="none" strike="noStrike" dirty="0" err="1">
                <a:solidFill>
                  <a:srgbClr val="222222"/>
                </a:solidFill>
                <a:effectLst/>
                <a:latin typeface="Lato" panose="020F0502020204030204" pitchFamily="34" charset="0"/>
              </a:rPr>
              <a:t>Leersumse</a:t>
            </a:r>
            <a:r>
              <a:rPr lang="nl-NL" sz="1400" b="0" i="0" u="none" strike="noStrike" dirty="0">
                <a:solidFill>
                  <a:srgbClr val="222222"/>
                </a:solidFill>
                <a:effectLst/>
                <a:latin typeface="Lato" panose="020F0502020204030204" pitchFamily="34" charset="0"/>
              </a:rPr>
              <a:t> Veld is het stilste plekje in Nederland. In de ijstijd uitgesleten door smeltwater in de stuwwal die nu Utrechtse Heuvelrug heet. Ontbossing en overbeweiding hebben in de loop van eeuwen de grond uitgeput. Het </a:t>
            </a:r>
            <a:r>
              <a:rPr lang="nl-NL" sz="1400" b="0" i="0" u="none" strike="noStrike" dirty="0" err="1">
                <a:solidFill>
                  <a:srgbClr val="222222"/>
                </a:solidFill>
                <a:effectLst/>
                <a:latin typeface="Lato" panose="020F0502020204030204" pitchFamily="34" charset="0"/>
              </a:rPr>
              <a:t>Leersumse</a:t>
            </a:r>
            <a:r>
              <a:rPr lang="nl-NL" sz="1400" b="0" i="0" u="none" strike="noStrike" dirty="0">
                <a:solidFill>
                  <a:srgbClr val="222222"/>
                </a:solidFill>
                <a:effectLst/>
                <a:latin typeface="Lato" panose="020F0502020204030204" pitchFamily="34" charset="0"/>
              </a:rPr>
              <a:t> Veld werd een gebied van stuifzand en heide, die op natte plaatsen ging vervenen.</a:t>
            </a:r>
          </a:p>
          <a:p>
            <a:pPr algn="l"/>
            <a:r>
              <a:rPr lang="nl-NL" sz="1400" b="0" i="0" u="none" strike="noStrike" dirty="0">
                <a:solidFill>
                  <a:srgbClr val="222222"/>
                </a:solidFill>
                <a:effectLst/>
                <a:latin typeface="Lato" panose="020F0502020204030203" pitchFamily="34" charset="0"/>
              </a:rPr>
              <a:t>Rond de 18e eeuw werd het veen afgegraven voor brandstof. Zo ontstonden de </a:t>
            </a:r>
            <a:r>
              <a:rPr lang="nl-NL" sz="1400" b="0" i="0" u="none" strike="noStrike" dirty="0" err="1">
                <a:solidFill>
                  <a:srgbClr val="222222"/>
                </a:solidFill>
                <a:effectLst/>
                <a:latin typeface="Lato" panose="020F0502020204030203" pitchFamily="34" charset="0"/>
              </a:rPr>
              <a:t>Leersumse</a:t>
            </a:r>
            <a:r>
              <a:rPr lang="nl-NL" sz="1400" b="0" i="0" u="none" strike="noStrike" dirty="0">
                <a:solidFill>
                  <a:srgbClr val="222222"/>
                </a:solidFill>
                <a:effectLst/>
                <a:latin typeface="Lato" panose="020F0502020204030203" pitchFamily="34" charset="0"/>
              </a:rPr>
              <a:t> Plassen. De heide wordt begraasd door een kudde </a:t>
            </a:r>
            <a:r>
              <a:rPr lang="nl-NL" sz="1400" b="0" i="0" u="none" strike="noStrike" dirty="0" err="1">
                <a:solidFill>
                  <a:srgbClr val="222222"/>
                </a:solidFill>
                <a:effectLst/>
                <a:latin typeface="Lato" panose="020F0502020204030203" pitchFamily="34" charset="0"/>
              </a:rPr>
              <a:t>Piëmontezer</a:t>
            </a:r>
            <a:r>
              <a:rPr lang="nl-NL" sz="1400" b="0" i="0" u="none" strike="noStrike" dirty="0">
                <a:solidFill>
                  <a:srgbClr val="222222"/>
                </a:solidFill>
                <a:effectLst/>
                <a:latin typeface="Lato" panose="020F0502020204030203" pitchFamily="34" charset="0"/>
              </a:rPr>
              <a:t> koeien. Een statige eiken-</a:t>
            </a:r>
            <a:r>
              <a:rPr lang="nl-NL" sz="1400" b="0" i="0" u="none" strike="noStrike" dirty="0" err="1">
                <a:solidFill>
                  <a:srgbClr val="222222"/>
                </a:solidFill>
                <a:effectLst/>
                <a:latin typeface="Lato" panose="020F0502020204030203" pitchFamily="34" charset="0"/>
              </a:rPr>
              <a:t>lindenlaan</a:t>
            </a:r>
            <a:r>
              <a:rPr lang="nl-NL" sz="1400" b="0" i="0" u="none" strike="noStrike" dirty="0">
                <a:solidFill>
                  <a:srgbClr val="222222"/>
                </a:solidFill>
                <a:effectLst/>
                <a:latin typeface="Lato" panose="020F0502020204030203" pitchFamily="34" charset="0"/>
              </a:rPr>
              <a:t> en oude </a:t>
            </a:r>
            <a:r>
              <a:rPr lang="nl-NL" sz="1400" b="0" i="0" u="none" strike="noStrike" dirty="0" err="1">
                <a:solidFill>
                  <a:srgbClr val="222222"/>
                </a:solidFill>
                <a:effectLst/>
                <a:latin typeface="Lato" panose="020F0502020204030203" pitchFamily="34" charset="0"/>
              </a:rPr>
              <a:t>rodondendronstruiken</a:t>
            </a:r>
            <a:r>
              <a:rPr lang="nl-NL" sz="1400" b="0" i="0" u="none" strike="noStrike" dirty="0">
                <a:solidFill>
                  <a:srgbClr val="222222"/>
                </a:solidFill>
                <a:effectLst/>
                <a:latin typeface="Lato" panose="020F0502020204030203" pitchFamily="34" charset="0"/>
              </a:rPr>
              <a:t> herinneren aan de tijd dat hier een buitenplaats was. De plassen trekken veel libellen en vogels, die je kunt observeren vanuit een </a:t>
            </a:r>
            <a:r>
              <a:rPr lang="nl-NL" sz="1400" b="0" i="0" u="none" strike="noStrike" dirty="0" err="1">
                <a:solidFill>
                  <a:srgbClr val="222222"/>
                </a:solidFill>
                <a:effectLst/>
                <a:latin typeface="Lato" panose="020F0502020204030203" pitchFamily="34" charset="0"/>
              </a:rPr>
              <a:t>vogelkijkhut</a:t>
            </a:r>
            <a:r>
              <a:rPr lang="nl-NL" sz="1400" b="0" i="0" u="none" strike="noStrike" dirty="0">
                <a:solidFill>
                  <a:srgbClr val="222222"/>
                </a:solidFill>
                <a:effectLst/>
                <a:latin typeface="Lato" panose="020F0502020204030203" pitchFamily="34" charset="0"/>
              </a:rPr>
              <a:t> bij de derde plas. Ook kunt u hier prachtig en in stilte wandelen. </a:t>
            </a:r>
          </a:p>
          <a:p>
            <a:pPr algn="l"/>
            <a:endParaRPr lang="nl-NL" sz="1400" dirty="0">
              <a:solidFill>
                <a:srgbClr val="222222"/>
              </a:solidFill>
              <a:latin typeface="Lato" panose="020F0502020204030203" pitchFamily="34" charset="0"/>
            </a:endParaRPr>
          </a:p>
          <a:p>
            <a:pPr algn="r"/>
            <a:r>
              <a:rPr lang="nl-NL" sz="1400" b="0" i="1" u="none" strike="noStrike" dirty="0">
                <a:solidFill>
                  <a:srgbClr val="222222"/>
                </a:solidFill>
                <a:effectLst/>
                <a:latin typeface="Lato" panose="020F0502020204030203" pitchFamily="34" charset="0"/>
              </a:rPr>
              <a:t>Tekst: Nationaal Park Utrechts Heuvelrug</a:t>
            </a:r>
          </a:p>
        </p:txBody>
      </p:sp>
    </p:spTree>
    <p:extLst>
      <p:ext uri="{BB962C8B-B14F-4D97-AF65-F5344CB8AC3E}">
        <p14:creationId xmlns:p14="http://schemas.microsoft.com/office/powerpoint/2010/main" val="17180363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194</Words>
  <Application>Microsoft Macintosh PowerPoint</Application>
  <PresentationFormat>Breedbeeld</PresentationFormat>
  <Paragraphs>16</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Calibri Light</vt:lpstr>
      <vt:lpstr>Lato</vt: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Fons van Haelst</dc:creator>
  <cp:lastModifiedBy>Fons van Haelst</cp:lastModifiedBy>
  <cp:revision>9</cp:revision>
  <dcterms:created xsi:type="dcterms:W3CDTF">2025-08-29T13:36:45Z</dcterms:created>
  <dcterms:modified xsi:type="dcterms:W3CDTF">2025-09-01T06:53:36Z</dcterms:modified>
</cp:coreProperties>
</file>